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77" r:id="rId6"/>
    <p:sldId id="258" r:id="rId7"/>
    <p:sldId id="290" r:id="rId8"/>
    <p:sldId id="264" r:id="rId9"/>
    <p:sldId id="291" r:id="rId10"/>
    <p:sldId id="268" r:id="rId11"/>
    <p:sldId id="286" r:id="rId12"/>
    <p:sldId id="262" r:id="rId13"/>
    <p:sldId id="292" r:id="rId14"/>
    <p:sldId id="279" r:id="rId15"/>
    <p:sldId id="260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3204" autoAdjust="0"/>
  </p:normalViewPr>
  <p:slideViewPr>
    <p:cSldViewPr snapToGrid="0">
      <p:cViewPr varScale="1">
        <p:scale>
          <a:sx n="86" d="100"/>
          <a:sy n="86" d="100"/>
        </p:scale>
        <p:origin x="424" y="60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5/1/2024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5/1/2024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01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/>
              <a:t>Basic presentation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r>
              <a:rPr lang="en-US" dirty="0"/>
              <a:t>Dynamic delivery​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7E69BA-FC91-08A5-671F-B53E6E98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2417197"/>
            <a:ext cx="4278313" cy="3737541"/>
          </a:xfrm>
        </p:spPr>
        <p:txBody>
          <a:bodyPr/>
          <a:lstStyle/>
          <a:p>
            <a:r>
              <a:rPr lang="en-US" dirty="0"/>
              <a:t>Learn to infuse energy into your delivery to leave a lasting impression​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8" name="Table Placeholder 7">
            <a:extLst>
              <a:ext uri="{FF2B5EF4-FFF2-40B4-BE49-F238E27FC236}">
                <a16:creationId xmlns:a16="http://schemas.microsoft.com/office/drawing/2014/main" id="{24EE9911-8AC9-5BE2-4456-0175FD28D083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3554612853"/>
              </p:ext>
            </p:extLst>
          </p:nvPr>
        </p:nvGraphicFramePr>
        <p:xfrm>
          <a:off x="5241925" y="2417763"/>
          <a:ext cx="6188076" cy="3678235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695814">
                  <a:extLst>
                    <a:ext uri="{9D8B030D-6E8A-4147-A177-3AD203B41FA5}">
                      <a16:colId xmlns:a16="http://schemas.microsoft.com/office/drawing/2014/main" val="248340271"/>
                    </a:ext>
                  </a:extLst>
                </a:gridCol>
                <a:gridCol w="2052644">
                  <a:extLst>
                    <a:ext uri="{9D8B030D-6E8A-4147-A177-3AD203B41FA5}">
                      <a16:colId xmlns:a16="http://schemas.microsoft.com/office/drawing/2014/main" val="2825265259"/>
                    </a:ext>
                  </a:extLst>
                </a:gridCol>
                <a:gridCol w="1233830">
                  <a:extLst>
                    <a:ext uri="{9D8B030D-6E8A-4147-A177-3AD203B41FA5}">
                      <a16:colId xmlns:a16="http://schemas.microsoft.com/office/drawing/2014/main" val="207959087"/>
                    </a:ext>
                  </a:extLst>
                </a:gridCol>
                <a:gridCol w="1205788">
                  <a:extLst>
                    <a:ext uri="{9D8B030D-6E8A-4147-A177-3AD203B41FA5}">
                      <a16:colId xmlns:a16="http://schemas.microsoft.com/office/drawing/2014/main" val="3104692732"/>
                    </a:ext>
                  </a:extLst>
                </a:gridCol>
              </a:tblGrid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Metric​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Measurement​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Target​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Actual​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6384421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Audience </a:t>
                      </a:r>
                      <a:b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attendance​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# of attendees​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150​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120​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3559787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Engagement duration​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Minutes​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60​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75​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553674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Q&amp;A interaction​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# of questions​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1991020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Positive </a:t>
                      </a:r>
                      <a:b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feedback​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90​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95​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69432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>
            <a:normAutofit/>
          </a:bodyPr>
          <a:lstStyle/>
          <a:p>
            <a:r>
              <a:rPr lang="en-US" dirty="0"/>
              <a:t>Final tips &amp; takeaways​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/>
          <a:p>
            <a:r>
              <a:rPr lang="en-US" dirty="0"/>
              <a:t>Consistent rehearsal​</a:t>
            </a:r>
          </a:p>
          <a:p>
            <a:pPr lvl="1"/>
            <a:r>
              <a:rPr lang="en-US" dirty="0"/>
              <a:t>Practice makes perfect, so strengthen your familiarity with the presentation​</a:t>
            </a:r>
          </a:p>
          <a:p>
            <a:r>
              <a:rPr lang="en-US" dirty="0"/>
              <a:t>Refine delivery style​</a:t>
            </a:r>
          </a:p>
          <a:p>
            <a:pPr lvl="1"/>
            <a:r>
              <a:rPr lang="en-US" dirty="0"/>
              <a:t>Pacing, tone, and emphasis​</a:t>
            </a:r>
          </a:p>
          <a:p>
            <a:r>
              <a:rPr lang="en-US" dirty="0"/>
              <a:t>Timing and transitions​</a:t>
            </a:r>
          </a:p>
          <a:p>
            <a:pPr lvl="1"/>
            <a:r>
              <a:rPr lang="en-US" dirty="0"/>
              <a:t>Aim for seamless, professional delivery​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feedback​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323639-65E1-FDBD-1BE3-374BB39C19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/>
          <a:p>
            <a:r>
              <a:rPr lang="en-US" dirty="0"/>
              <a:t>Seek feedback​</a:t>
            </a:r>
          </a:p>
          <a:p>
            <a:r>
              <a:rPr lang="en-US" dirty="0"/>
              <a:t>Reflect on performance​</a:t>
            </a:r>
          </a:p>
          <a:p>
            <a:r>
              <a:rPr lang="en-US" dirty="0"/>
              <a:t>Explore new techniques​</a:t>
            </a:r>
          </a:p>
          <a:p>
            <a:r>
              <a:rPr lang="en-US" dirty="0"/>
              <a:t>Set personal goals​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55" y="896112"/>
            <a:ext cx="10665845" cy="1325563"/>
          </a:xfrm>
        </p:spPr>
        <p:txBody>
          <a:bodyPr/>
          <a:lstStyle/>
          <a:p>
            <a:r>
              <a:rPr lang="en-US" dirty="0"/>
              <a:t>Speaking engagement metrics​</a:t>
            </a:r>
          </a:p>
        </p:txBody>
      </p:sp>
      <p:graphicFrame>
        <p:nvGraphicFramePr>
          <p:cNvPr id="14" name="Table Placeholder 13">
            <a:extLst>
              <a:ext uri="{FF2B5EF4-FFF2-40B4-BE49-F238E27FC236}">
                <a16:creationId xmlns:a16="http://schemas.microsoft.com/office/drawing/2014/main" id="{597B3320-3330-1F17-5E4B-B24CAB0A448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734130339"/>
              </p:ext>
            </p:extLst>
          </p:nvPr>
        </p:nvGraphicFramePr>
        <p:xfrm>
          <a:off x="762000" y="2417763"/>
          <a:ext cx="10666412" cy="3678235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3444221">
                  <a:extLst>
                    <a:ext uri="{9D8B030D-6E8A-4147-A177-3AD203B41FA5}">
                      <a16:colId xmlns:a16="http://schemas.microsoft.com/office/drawing/2014/main" val="4239035621"/>
                    </a:ext>
                  </a:extLst>
                </a:gridCol>
                <a:gridCol w="3253189">
                  <a:extLst>
                    <a:ext uri="{9D8B030D-6E8A-4147-A177-3AD203B41FA5}">
                      <a16:colId xmlns:a16="http://schemas.microsoft.com/office/drawing/2014/main" val="1645754944"/>
                    </a:ext>
                  </a:extLst>
                </a:gridCol>
                <a:gridCol w="2005852">
                  <a:extLst>
                    <a:ext uri="{9D8B030D-6E8A-4147-A177-3AD203B41FA5}">
                      <a16:colId xmlns:a16="http://schemas.microsoft.com/office/drawing/2014/main" val="4278473568"/>
                    </a:ext>
                  </a:extLst>
                </a:gridCol>
                <a:gridCol w="1963150">
                  <a:extLst>
                    <a:ext uri="{9D8B030D-6E8A-4147-A177-3AD203B41FA5}">
                      <a16:colId xmlns:a16="http://schemas.microsoft.com/office/drawing/2014/main" val="760742182"/>
                    </a:ext>
                  </a:extLst>
                </a:gridCol>
              </a:tblGrid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Impact factor​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Measurement​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Target​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Achieved​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8889321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Audience interaction​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85​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88​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43768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Knowledge retention​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75​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80​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29487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Post-presentation surveys​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Average rating​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4.2​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4.5​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671568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Referral rate​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10​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12​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307467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EB401-2F91-2D90-C859-96484861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 lnSpcReduction="10000"/>
          </a:bodyPr>
          <a:lstStyle/>
          <a:p>
            <a:r>
              <a:rPr lang="en-US" dirty="0"/>
              <a:t>Brita Tamm​</a:t>
            </a:r>
          </a:p>
          <a:p>
            <a:r>
              <a:rPr lang="en-US" dirty="0"/>
              <a:t>502-555-0152​</a:t>
            </a:r>
          </a:p>
          <a:p>
            <a:r>
              <a:rPr lang="en-US" dirty="0"/>
              <a:t>brita@firstupconsultants.com​</a:t>
            </a:r>
          </a:p>
          <a:p>
            <a:r>
              <a:rPr lang="en-US" dirty="0"/>
              <a:t>www.firstupconsultants.com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2"/>
            <a:ext cx="6343650" cy="953290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1382753"/>
            <a:ext cx="6338887" cy="4586248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Zero-Day Exploits: A Brief History</a:t>
            </a:r>
          </a:p>
          <a:p>
            <a:r>
              <a:rPr lang="en-US" dirty="0"/>
              <a:t>Zero-day vulnerability</a:t>
            </a:r>
          </a:p>
          <a:p>
            <a:r>
              <a:rPr lang="en-US" dirty="0"/>
              <a:t>Zero-day exploit</a:t>
            </a:r>
          </a:p>
          <a:p>
            <a:r>
              <a:rPr lang="en-US" dirty="0"/>
              <a:t>Zero-day attack</a:t>
            </a:r>
          </a:p>
          <a:p>
            <a:r>
              <a:rPr lang="en-US" dirty="0"/>
              <a:t>Why zero-day attacks are so dangerous</a:t>
            </a:r>
          </a:p>
          <a:p>
            <a:r>
              <a:rPr lang="en-US" dirty="0"/>
              <a:t>Malicious actors who carry out zero-day attacks</a:t>
            </a:r>
          </a:p>
          <a:p>
            <a:r>
              <a:rPr lang="en-US" dirty="0"/>
              <a:t>Typical targets of a zero-day attack</a:t>
            </a:r>
          </a:p>
          <a:p>
            <a:r>
              <a:rPr lang="en-US" dirty="0"/>
              <a:t>The process of zero-day attacks/ zero-day vulnerability timeline</a:t>
            </a:r>
          </a:p>
          <a:p>
            <a:r>
              <a:rPr lang="en-US" dirty="0"/>
              <a:t>Detecting zero-day vulnerabilities</a:t>
            </a:r>
          </a:p>
          <a:p>
            <a:r>
              <a:rPr lang="en-US" dirty="0"/>
              <a:t>Top zero-day vulnerabilities in recent history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2021: Chrome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2020: Zoom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2020: Apple iOS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2019: Microsoft Windows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2017: Microsoft Word</a:t>
            </a:r>
          </a:p>
          <a:p>
            <a:r>
              <a:rPr lang="en-US" dirty="0"/>
              <a:t>How to protect your business from zero-day attacks</a:t>
            </a:r>
          </a:p>
          <a:p>
            <a:r>
              <a:rPr lang="en-US" dirty="0"/>
              <a:t>Keep all operating systems and software updated</a:t>
            </a:r>
          </a:p>
          <a:p>
            <a:r>
              <a:rPr lang="en-US" dirty="0"/>
              <a:t>Use only essential applications</a:t>
            </a:r>
          </a:p>
          <a:p>
            <a:r>
              <a:rPr lang="en-US" dirty="0"/>
              <a:t>Use a firewall</a:t>
            </a:r>
          </a:p>
          <a:p>
            <a:r>
              <a:rPr lang="en-US" dirty="0"/>
              <a:t>Final word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r>
              <a:rPr lang="en-US" dirty="0"/>
              <a:t>The power of communication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5"/>
            <a:ext cx="6594768" cy="3445329"/>
          </a:xfrm>
        </p:spPr>
        <p:txBody>
          <a:bodyPr>
            <a:normAutofit/>
          </a:bodyPr>
          <a:lstStyle/>
          <a:p>
            <a:r>
              <a:rPr lang="en-US" dirty="0"/>
              <a:t>Overcoming nervousness​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9789" y="4130045"/>
            <a:ext cx="6594768" cy="1951523"/>
          </a:xfrm>
        </p:spPr>
        <p:txBody>
          <a:bodyPr/>
          <a:lstStyle/>
          <a:p>
            <a:r>
              <a:rPr lang="en-US" dirty="0"/>
              <a:t>Confidence-building strategies</a:t>
            </a:r>
          </a:p>
          <a:p>
            <a:endParaRPr lang="en-US" dirty="0"/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/>
          <a:lstStyle/>
          <a:p>
            <a:r>
              <a:rPr lang="en-US" dirty="0"/>
              <a:t>Engaging the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0" y="3059113"/>
            <a:ext cx="6597650" cy="32956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Make eye contact with your audience to create a sense of intimacy and involvement</a:t>
            </a:r>
          </a:p>
          <a:p>
            <a:r>
              <a:rPr lang="en-US" dirty="0"/>
              <a:t>Weave relatable stories into your presentation using narratives that make your message memorable and impactful</a:t>
            </a:r>
          </a:p>
          <a:p>
            <a:r>
              <a:rPr lang="en-US" dirty="0"/>
              <a:t>Encourage questions and provide thoughtful responses to enhance audience participation</a:t>
            </a:r>
          </a:p>
          <a:p>
            <a:r>
              <a:rPr lang="en-US" dirty="0"/>
              <a:t>Use live polls or surveys to gather audience opinions, promoting engagement and making sure the audience feel involved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6449786" cy="2785508"/>
          </a:xfrm>
        </p:spPr>
        <p:txBody>
          <a:bodyPr>
            <a:normAutofit/>
          </a:bodyPr>
          <a:lstStyle/>
          <a:p>
            <a:r>
              <a:rPr lang="en-US" dirty="0"/>
              <a:t>Selecting </a:t>
            </a:r>
            <a:br>
              <a:rPr lang="en-US" dirty="0"/>
            </a:br>
            <a:r>
              <a:rPr lang="en-US" dirty="0"/>
              <a:t>visual aids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772" y="3373686"/>
            <a:ext cx="6449785" cy="1029586"/>
          </a:xfrm>
        </p:spPr>
        <p:txBody>
          <a:bodyPr/>
          <a:lstStyle/>
          <a:p>
            <a:r>
              <a:rPr lang="en-US" dirty="0"/>
              <a:t>Enhancing your presentation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/>
          <a:lstStyle/>
          <a:p>
            <a:r>
              <a:rPr lang="en-US" dirty="0"/>
              <a:t>Effective delivery techniques​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5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Voice modulation is a powerful tool in public speaking. It involves varying pitch, tone, and volume to convey emotion, emphasize points, and maintain interest:</a:t>
            </a:r>
          </a:p>
          <a:p>
            <a:pPr lvl="1"/>
            <a:r>
              <a:rPr lang="en-US" dirty="0"/>
              <a:t>Pitch variation​</a:t>
            </a:r>
          </a:p>
          <a:p>
            <a:pPr lvl="1"/>
            <a:r>
              <a:rPr lang="en-US" dirty="0"/>
              <a:t>Tone inflection​</a:t>
            </a:r>
          </a:p>
          <a:p>
            <a:pPr lvl="1"/>
            <a:r>
              <a:rPr lang="en-US" dirty="0"/>
              <a:t>Volume control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646738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Effective body language enhances your message, making it more impactful and memorable: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2039341"/>
          </a:xfrm>
        </p:spPr>
        <p:txBody>
          <a:bodyPr/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/>
          <a:p>
            <a:r>
              <a:rPr lang="en-US" dirty="0"/>
              <a:t>Know your material in advance​</a:t>
            </a:r>
          </a:p>
          <a:p>
            <a:r>
              <a:rPr lang="en-US" dirty="0"/>
              <a:t>Anticipate common </a:t>
            </a:r>
            <a:br>
              <a:rPr lang="en-US" dirty="0"/>
            </a:br>
            <a:r>
              <a:rPr lang="en-US" dirty="0"/>
              <a:t>questions​</a:t>
            </a:r>
          </a:p>
          <a:p>
            <a:r>
              <a:rPr lang="en-US" dirty="0"/>
              <a:t>Rehearse your responses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492136-277B-808E-9D1B-052735920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/>
          <a:p>
            <a:r>
              <a:rPr lang="en-US" dirty="0"/>
              <a:t>Maintaining composure during the Q&amp;A session is essential for projecting confidence and authority. Consider the following tips for staying composed:​</a:t>
            </a:r>
          </a:p>
          <a:p>
            <a:pPr lvl="1"/>
            <a:r>
              <a:rPr lang="en-US" dirty="0"/>
              <a:t>Stay calm​</a:t>
            </a:r>
          </a:p>
          <a:p>
            <a:pPr lvl="1"/>
            <a:r>
              <a:rPr lang="en-US" dirty="0"/>
              <a:t>Actively listen​</a:t>
            </a:r>
          </a:p>
          <a:p>
            <a:pPr lvl="1"/>
            <a:r>
              <a:rPr lang="en-US" dirty="0"/>
              <a:t>Pause and reflect​</a:t>
            </a:r>
          </a:p>
          <a:p>
            <a:pPr lvl="1"/>
            <a:r>
              <a:rPr lang="en-US" dirty="0"/>
              <a:t>Maintain eye contact</a:t>
            </a:r>
          </a:p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4"/>
            <a:ext cx="7606895" cy="2029967"/>
          </a:xfrm>
        </p:spPr>
        <p:txBody>
          <a:bodyPr/>
          <a:lstStyle/>
          <a:p>
            <a:r>
              <a:rPr lang="en-US" dirty="0"/>
              <a:t>Speaking impact​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/>
          <a:p>
            <a:r>
              <a:rPr lang="en-US" dirty="0"/>
              <a:t>Your ability to communicate effectively will leave a lasting impact on your audience​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{E71B07FD-BCD2-4A4D-8EC9-DF82ABCDFF7C}tf33968143_win32</Template>
  <TotalTime>272</TotalTime>
  <Words>578</Words>
  <Application>Microsoft Office PowerPoint</Application>
  <PresentationFormat>Widescreen</PresentationFormat>
  <Paragraphs>139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Avenir Next LT Pro</vt:lpstr>
      <vt:lpstr>Calibri</vt:lpstr>
      <vt:lpstr>Custom</vt:lpstr>
      <vt:lpstr>Basic presentation</vt:lpstr>
      <vt:lpstr>Agenda</vt:lpstr>
      <vt:lpstr>The power of communication</vt:lpstr>
      <vt:lpstr>Overcoming nervousness​</vt:lpstr>
      <vt:lpstr>Engaging the audience</vt:lpstr>
      <vt:lpstr>Selecting  visual aids</vt:lpstr>
      <vt:lpstr>Effective delivery techniques​</vt:lpstr>
      <vt:lpstr>Navigating Q&amp;A sessions</vt:lpstr>
      <vt:lpstr>Speaking impact​</vt:lpstr>
      <vt:lpstr>Dynamic delivery​</vt:lpstr>
      <vt:lpstr>Final tips &amp; takeaways​</vt:lpstr>
      <vt:lpstr>Speaking engagement metrics​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dc:creator>Faridullah Qaderi</dc:creator>
  <cp:lastModifiedBy>Faridullah Qaderi</cp:lastModifiedBy>
  <cp:revision>1</cp:revision>
  <dcterms:created xsi:type="dcterms:W3CDTF">2024-05-02T04:11:55Z</dcterms:created>
  <dcterms:modified xsi:type="dcterms:W3CDTF">2024-05-02T08:44:21Z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